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8" r:id="rId4"/>
    <p:sldId id="269" r:id="rId5"/>
    <p:sldId id="263" r:id="rId6"/>
    <p:sldId id="265" r:id="rId7"/>
    <p:sldId id="266" r:id="rId8"/>
    <p:sldId id="261" r:id="rId9"/>
    <p:sldId id="262" r:id="rId10"/>
    <p:sldId id="267" r:id="rId11"/>
    <p:sldId id="257" r:id="rId12"/>
    <p:sldId id="258" r:id="rId13"/>
    <p:sldId id="260" r:id="rId14"/>
    <p:sldId id="25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660"/>
  </p:normalViewPr>
  <p:slideViewPr>
    <p:cSldViewPr snapToGrid="0">
      <p:cViewPr varScale="1">
        <p:scale>
          <a:sx n="47" d="100"/>
          <a:sy n="47" d="100"/>
        </p:scale>
        <p:origin x="1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inmosa.sit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C140E-BB4B-4594-9EFA-46652D4C17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BUILDERALL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A0812C-81F8-48F3-85B2-BBDEF39919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La mejor opción en emprendimiento</a:t>
            </a:r>
          </a:p>
        </p:txBody>
      </p:sp>
    </p:spTree>
    <p:extLst>
      <p:ext uri="{BB962C8B-B14F-4D97-AF65-F5344CB8AC3E}">
        <p14:creationId xmlns:p14="http://schemas.microsoft.com/office/powerpoint/2010/main" val="2457286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223DC-8E69-44B9-A38D-6B7DD8335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Ingreso residual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A4B91C4D-9D9C-4600-9486-AA36B97BF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¿Qué significa un ingreso residual?</a:t>
            </a:r>
          </a:p>
          <a:p>
            <a:pPr marL="457200" lvl="1" indent="0">
              <a:buNone/>
            </a:pPr>
            <a:r>
              <a:rPr lang="es-MX" dirty="0"/>
              <a:t>En los </a:t>
            </a:r>
            <a:r>
              <a:rPr lang="es-MX" b="1" dirty="0"/>
              <a:t>ingresos residuales</a:t>
            </a:r>
            <a:r>
              <a:rPr lang="es-MX" dirty="0"/>
              <a:t> o pasivos realizas un trabajo una vez y el mismo te reporta un flujo continuado de ganancias que se prolonga y puede perpetuarse en el tiempo.</a:t>
            </a:r>
          </a:p>
          <a:p>
            <a:r>
              <a:rPr lang="es-MX" dirty="0"/>
              <a:t>Como se observa en las laminas anteriores a partir del segundo mes de la contratación de la plataforma de </a:t>
            </a:r>
            <a:r>
              <a:rPr lang="es-MX" dirty="0" err="1"/>
              <a:t>BuilderAll</a:t>
            </a:r>
            <a:r>
              <a:rPr lang="es-MX" dirty="0"/>
              <a:t> se obtiene un ingreso residual esto hace que si seguimos trabajando nuestro ingreso mes a mes se incremente e incluso si un mes no podemos trabajar seguimos obteniendo una ganancia</a:t>
            </a:r>
          </a:p>
        </p:txBody>
      </p:sp>
    </p:spTree>
    <p:extLst>
      <p:ext uri="{BB962C8B-B14F-4D97-AF65-F5344CB8AC3E}">
        <p14:creationId xmlns:p14="http://schemas.microsoft.com/office/powerpoint/2010/main" val="3155664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5ECBEC-0AA8-44B1-A2D8-F27F9720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Como ganar ingresos residuales desde la primer semana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D2589421-90A7-4437-A8BE-9A13AC00626E}"/>
              </a:ext>
            </a:extLst>
          </p:cNvPr>
          <p:cNvSpPr/>
          <p:nvPr/>
        </p:nvSpPr>
        <p:spPr>
          <a:xfrm>
            <a:off x="5130913" y="3519714"/>
            <a:ext cx="711200" cy="638629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49.9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52FE787E-040B-4409-B482-781EF3378093}"/>
              </a:ext>
            </a:extLst>
          </p:cNvPr>
          <p:cNvSpPr/>
          <p:nvPr/>
        </p:nvSpPr>
        <p:spPr>
          <a:xfrm>
            <a:off x="7590488" y="4463141"/>
            <a:ext cx="711200" cy="638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6580A24C-4E59-48DC-A394-4A3D8084D441}"/>
              </a:ext>
            </a:extLst>
          </p:cNvPr>
          <p:cNvSpPr/>
          <p:nvPr/>
        </p:nvSpPr>
        <p:spPr>
          <a:xfrm>
            <a:off x="8570687" y="4463140"/>
            <a:ext cx="711200" cy="638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C94EBCCA-2698-49F0-8F8A-AFDE0D62CF17}"/>
              </a:ext>
            </a:extLst>
          </p:cNvPr>
          <p:cNvSpPr/>
          <p:nvPr/>
        </p:nvSpPr>
        <p:spPr>
          <a:xfrm>
            <a:off x="9535066" y="4463139"/>
            <a:ext cx="711200" cy="638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17BD642F-F23F-43D5-9A8A-E1AC3EC09C6D}"/>
              </a:ext>
            </a:extLst>
          </p:cNvPr>
          <p:cNvSpPr/>
          <p:nvPr/>
        </p:nvSpPr>
        <p:spPr>
          <a:xfrm>
            <a:off x="2540301" y="4463143"/>
            <a:ext cx="711200" cy="638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EC34B597-88DC-41B1-A7E9-D14D1B871B1D}"/>
              </a:ext>
            </a:extLst>
          </p:cNvPr>
          <p:cNvSpPr/>
          <p:nvPr/>
        </p:nvSpPr>
        <p:spPr>
          <a:xfrm>
            <a:off x="1451579" y="4463143"/>
            <a:ext cx="711200" cy="638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3D8E8298-B368-4B9A-8FA7-A46962FA0771}"/>
              </a:ext>
            </a:extLst>
          </p:cNvPr>
          <p:cNvSpPr/>
          <p:nvPr/>
        </p:nvSpPr>
        <p:spPr>
          <a:xfrm>
            <a:off x="362857" y="4463143"/>
            <a:ext cx="711200" cy="638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61FB91F3-FE8E-4874-8C2A-6DFD6A6148A6}"/>
              </a:ext>
            </a:extLst>
          </p:cNvPr>
          <p:cNvSpPr/>
          <p:nvPr/>
        </p:nvSpPr>
        <p:spPr>
          <a:xfrm>
            <a:off x="1451579" y="3519714"/>
            <a:ext cx="711200" cy="638629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49.9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A71B40F-0DD2-4A01-AC85-E10F31CC2D6D}"/>
              </a:ext>
            </a:extLst>
          </p:cNvPr>
          <p:cNvSpPr/>
          <p:nvPr/>
        </p:nvSpPr>
        <p:spPr>
          <a:xfrm>
            <a:off x="8548915" y="3519714"/>
            <a:ext cx="711200" cy="638629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49.9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9C579B5-68B5-4EF0-86A0-D3DE9EDED0A0}"/>
              </a:ext>
            </a:extLst>
          </p:cNvPr>
          <p:cNvSpPr/>
          <p:nvPr/>
        </p:nvSpPr>
        <p:spPr>
          <a:xfrm>
            <a:off x="6349739" y="4463142"/>
            <a:ext cx="711200" cy="638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EB9D145E-A2D2-4776-8906-CA2D25B5555E}"/>
              </a:ext>
            </a:extLst>
          </p:cNvPr>
          <p:cNvSpPr/>
          <p:nvPr/>
        </p:nvSpPr>
        <p:spPr>
          <a:xfrm>
            <a:off x="5130913" y="4463142"/>
            <a:ext cx="711200" cy="638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6C3FE81B-46B2-45FA-8D64-F567898C92B2}"/>
              </a:ext>
            </a:extLst>
          </p:cNvPr>
          <p:cNvSpPr/>
          <p:nvPr/>
        </p:nvSpPr>
        <p:spPr>
          <a:xfrm>
            <a:off x="4049561" y="4463143"/>
            <a:ext cx="711200" cy="638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A4A9DF1-F569-4BA9-BB25-FA8215943697}"/>
              </a:ext>
            </a:extLst>
          </p:cNvPr>
          <p:cNvSpPr/>
          <p:nvPr/>
        </p:nvSpPr>
        <p:spPr>
          <a:xfrm>
            <a:off x="5130913" y="2158553"/>
            <a:ext cx="711200" cy="638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TU</a:t>
            </a: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229CCC33-E19F-45C3-9AF2-18DC72E67277}"/>
              </a:ext>
            </a:extLst>
          </p:cNvPr>
          <p:cNvCxnSpPr>
            <a:cxnSpLocks/>
            <a:stCxn id="16" idx="6"/>
            <a:endCxn id="12" idx="2"/>
          </p:cNvCxnSpPr>
          <p:nvPr/>
        </p:nvCxnSpPr>
        <p:spPr>
          <a:xfrm>
            <a:off x="5842113" y="2477868"/>
            <a:ext cx="2706802" cy="1361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86CDD4C1-D1F4-4281-BC33-993FDC509D3B}"/>
              </a:ext>
            </a:extLst>
          </p:cNvPr>
          <p:cNvCxnSpPr>
            <a:cxnSpLocks/>
            <a:stCxn id="16" idx="2"/>
            <a:endCxn id="11" idx="6"/>
          </p:cNvCxnSpPr>
          <p:nvPr/>
        </p:nvCxnSpPr>
        <p:spPr>
          <a:xfrm flipH="1">
            <a:off x="2162779" y="2477868"/>
            <a:ext cx="2968134" cy="1361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DCA372F2-99AE-44EF-89D0-17510CD2B65C}"/>
              </a:ext>
            </a:extLst>
          </p:cNvPr>
          <p:cNvCxnSpPr>
            <a:stCxn id="16" idx="4"/>
            <a:endCxn id="4" idx="0"/>
          </p:cNvCxnSpPr>
          <p:nvPr/>
        </p:nvCxnSpPr>
        <p:spPr>
          <a:xfrm>
            <a:off x="5486513" y="2797182"/>
            <a:ext cx="0" cy="722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7313C3D7-9D7D-4CF2-94EB-06B9C1F8889B}"/>
              </a:ext>
            </a:extLst>
          </p:cNvPr>
          <p:cNvCxnSpPr>
            <a:cxnSpLocks/>
            <a:stCxn id="11" idx="5"/>
            <a:endCxn id="8" idx="1"/>
          </p:cNvCxnSpPr>
          <p:nvPr/>
        </p:nvCxnSpPr>
        <p:spPr>
          <a:xfrm>
            <a:off x="2058626" y="4064818"/>
            <a:ext cx="585828" cy="491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ECB0FE72-9DDD-4FDD-A7EE-7BDED8B1A70E}"/>
              </a:ext>
            </a:extLst>
          </p:cNvPr>
          <p:cNvCxnSpPr>
            <a:cxnSpLocks/>
            <a:stCxn id="11" idx="3"/>
            <a:endCxn id="10" idx="7"/>
          </p:cNvCxnSpPr>
          <p:nvPr/>
        </p:nvCxnSpPr>
        <p:spPr>
          <a:xfrm flipH="1">
            <a:off x="969904" y="4064818"/>
            <a:ext cx="585828" cy="491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3C601AA9-87A3-4B20-BA25-851CF6F68660}"/>
              </a:ext>
            </a:extLst>
          </p:cNvPr>
          <p:cNvCxnSpPr>
            <a:cxnSpLocks/>
            <a:stCxn id="11" idx="4"/>
            <a:endCxn id="9" idx="0"/>
          </p:cNvCxnSpPr>
          <p:nvPr/>
        </p:nvCxnSpPr>
        <p:spPr>
          <a:xfrm>
            <a:off x="1807179" y="4158343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9731EB26-111D-4F26-A48D-3E4714D1E6D3}"/>
              </a:ext>
            </a:extLst>
          </p:cNvPr>
          <p:cNvCxnSpPr>
            <a:stCxn id="4" idx="4"/>
            <a:endCxn id="14" idx="0"/>
          </p:cNvCxnSpPr>
          <p:nvPr/>
        </p:nvCxnSpPr>
        <p:spPr>
          <a:xfrm>
            <a:off x="5486513" y="4158343"/>
            <a:ext cx="0" cy="304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34A4451D-F3D8-4FD9-BE79-59DF02927313}"/>
              </a:ext>
            </a:extLst>
          </p:cNvPr>
          <p:cNvCxnSpPr>
            <a:stCxn id="12" idx="4"/>
            <a:endCxn id="6" idx="0"/>
          </p:cNvCxnSpPr>
          <p:nvPr/>
        </p:nvCxnSpPr>
        <p:spPr>
          <a:xfrm>
            <a:off x="8904515" y="4158343"/>
            <a:ext cx="21772" cy="30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C84636C8-FAC1-44C3-A780-A421DCA4A135}"/>
              </a:ext>
            </a:extLst>
          </p:cNvPr>
          <p:cNvCxnSpPr>
            <a:stCxn id="12" idx="5"/>
          </p:cNvCxnSpPr>
          <p:nvPr/>
        </p:nvCxnSpPr>
        <p:spPr>
          <a:xfrm>
            <a:off x="9155962" y="4064818"/>
            <a:ext cx="611779" cy="398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7CC5595D-607D-4D97-A3FA-6E1EEAFE3803}"/>
              </a:ext>
            </a:extLst>
          </p:cNvPr>
          <p:cNvCxnSpPr>
            <a:stCxn id="12" idx="3"/>
            <a:endCxn id="5" idx="0"/>
          </p:cNvCxnSpPr>
          <p:nvPr/>
        </p:nvCxnSpPr>
        <p:spPr>
          <a:xfrm flipH="1">
            <a:off x="7946088" y="4064818"/>
            <a:ext cx="706980" cy="398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B50A2F58-104F-49BC-A403-B5CCA8CA23AD}"/>
              </a:ext>
            </a:extLst>
          </p:cNvPr>
          <p:cNvCxnSpPr>
            <a:stCxn id="4" idx="5"/>
            <a:endCxn id="13" idx="1"/>
          </p:cNvCxnSpPr>
          <p:nvPr/>
        </p:nvCxnSpPr>
        <p:spPr>
          <a:xfrm>
            <a:off x="5737960" y="4064818"/>
            <a:ext cx="715932" cy="491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7134E684-E881-46ED-A49B-1903C00C8C9E}"/>
              </a:ext>
            </a:extLst>
          </p:cNvPr>
          <p:cNvCxnSpPr>
            <a:stCxn id="4" idx="3"/>
            <a:endCxn id="15" idx="7"/>
          </p:cNvCxnSpPr>
          <p:nvPr/>
        </p:nvCxnSpPr>
        <p:spPr>
          <a:xfrm flipH="1">
            <a:off x="4656608" y="4064818"/>
            <a:ext cx="578458" cy="491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18B7397-041D-4EFB-8909-714C80A4B80F}"/>
              </a:ext>
            </a:extLst>
          </p:cNvPr>
          <p:cNvSpPr txBox="1"/>
          <p:nvPr/>
        </p:nvSpPr>
        <p:spPr>
          <a:xfrm>
            <a:off x="9535066" y="3225800"/>
            <a:ext cx="2428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Ganancia de tu primer nivel</a:t>
            </a:r>
          </a:p>
          <a:p>
            <a:r>
              <a:rPr lang="es-MX" sz="2400" dirty="0">
                <a:solidFill>
                  <a:srgbClr val="FF0000"/>
                </a:solidFill>
              </a:rPr>
              <a:t>$49.9*3=149.7us</a:t>
            </a:r>
          </a:p>
        </p:txBody>
      </p:sp>
    </p:spTree>
    <p:extLst>
      <p:ext uri="{BB962C8B-B14F-4D97-AF65-F5344CB8AC3E}">
        <p14:creationId xmlns:p14="http://schemas.microsoft.com/office/powerpoint/2010/main" val="47370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E9B90-8F8B-4714-AA68-E03D196DB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7" y="300023"/>
            <a:ext cx="9603275" cy="776500"/>
          </a:xfrm>
        </p:spPr>
        <p:txBody>
          <a:bodyPr/>
          <a:lstStyle/>
          <a:p>
            <a:r>
              <a:rPr lang="es-MX" dirty="0"/>
              <a:t>Segundo mes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07379C-CE5E-4FDA-9DF6-4C9F7CFC3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076522"/>
            <a:ext cx="9603275" cy="7905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Si tenemos en un mes 3 ciclos como el presentado en la lamina anterior, de 3 referido directos con 3 referido indirectos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FFC1F05-5D5B-44C3-80BB-18C6FD43A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135999"/>
              </p:ext>
            </p:extLst>
          </p:nvPr>
        </p:nvGraphicFramePr>
        <p:xfrm>
          <a:off x="1905876" y="2334109"/>
          <a:ext cx="81280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703">
                  <a:extLst>
                    <a:ext uri="{9D8B030D-6E8A-4147-A177-3AD203B41FA5}">
                      <a16:colId xmlns:a16="http://schemas.microsoft.com/office/drawing/2014/main" val="966948568"/>
                    </a:ext>
                  </a:extLst>
                </a:gridCol>
                <a:gridCol w="1702676">
                  <a:extLst>
                    <a:ext uri="{9D8B030D-6E8A-4147-A177-3AD203B41FA5}">
                      <a16:colId xmlns:a16="http://schemas.microsoft.com/office/drawing/2014/main" val="262569987"/>
                    </a:ext>
                  </a:extLst>
                </a:gridCol>
                <a:gridCol w="693683">
                  <a:extLst>
                    <a:ext uri="{9D8B030D-6E8A-4147-A177-3AD203B41FA5}">
                      <a16:colId xmlns:a16="http://schemas.microsoft.com/office/drawing/2014/main" val="2458563261"/>
                    </a:ext>
                  </a:extLst>
                </a:gridCol>
                <a:gridCol w="1613338">
                  <a:extLst>
                    <a:ext uri="{9D8B030D-6E8A-4147-A177-3AD203B41FA5}">
                      <a16:colId xmlns:a16="http://schemas.microsoft.com/office/drawing/2014/main" val="59882314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40821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GANANCIA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339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dirty="0"/>
                        <a:t>REFERIDOS 1er 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36 PERSONAS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1796.40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538.92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953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REFERIDOS PROPIOS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 PERSONAS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449.10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449.10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411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REFERIDOS DE SEGUNDOS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18 PERSONAS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898.20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40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GANANCIA SEGUNDO 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>
                          <a:solidFill>
                            <a:srgbClr val="FF0000"/>
                          </a:solidFill>
                        </a:rPr>
                        <a:t>988.02us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78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972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E9B90-8F8B-4714-AA68-E03D196DB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7" y="300022"/>
            <a:ext cx="9603275" cy="1049235"/>
          </a:xfrm>
        </p:spPr>
        <p:txBody>
          <a:bodyPr/>
          <a:lstStyle/>
          <a:p>
            <a:r>
              <a:rPr lang="es-MX" dirty="0"/>
              <a:t>SEXTO mes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07379C-CE5E-4FDA-9DF6-4C9F7CFC3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076522"/>
            <a:ext cx="9603275" cy="7905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Suponiendo que se hagan 3 ciclos como los presentados en la lamina del diagrama cada mes por 6 meses este sería nuestro ingreso residual 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FFC1F05-5D5B-44C3-80BB-18C6FD43A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624513"/>
              </p:ext>
            </p:extLst>
          </p:nvPr>
        </p:nvGraphicFramePr>
        <p:xfrm>
          <a:off x="1905876" y="2334109"/>
          <a:ext cx="8530896" cy="2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64">
                  <a:extLst>
                    <a:ext uri="{9D8B030D-6E8A-4147-A177-3AD203B41FA5}">
                      <a16:colId xmlns:a16="http://schemas.microsoft.com/office/drawing/2014/main" val="966948568"/>
                    </a:ext>
                  </a:extLst>
                </a:gridCol>
                <a:gridCol w="1689974">
                  <a:extLst>
                    <a:ext uri="{9D8B030D-6E8A-4147-A177-3AD203B41FA5}">
                      <a16:colId xmlns:a16="http://schemas.microsoft.com/office/drawing/2014/main" val="262569987"/>
                    </a:ext>
                  </a:extLst>
                </a:gridCol>
                <a:gridCol w="825170">
                  <a:extLst>
                    <a:ext uri="{9D8B030D-6E8A-4147-A177-3AD203B41FA5}">
                      <a16:colId xmlns:a16="http://schemas.microsoft.com/office/drawing/2014/main" val="2458563261"/>
                    </a:ext>
                  </a:extLst>
                </a:gridCol>
                <a:gridCol w="1617985">
                  <a:extLst>
                    <a:ext uri="{9D8B030D-6E8A-4147-A177-3AD203B41FA5}">
                      <a16:colId xmlns:a16="http://schemas.microsoft.com/office/drawing/2014/main" val="598823142"/>
                    </a:ext>
                  </a:extLst>
                </a:gridCol>
                <a:gridCol w="1781503">
                  <a:extLst>
                    <a:ext uri="{9D8B030D-6E8A-4147-A177-3AD203B41FA5}">
                      <a16:colId xmlns:a16="http://schemas.microsoft.com/office/drawing/2014/main" val="2240821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GANANCIA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339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dirty="0"/>
                        <a:t>REFERIDOS ANTERIORES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180 PERSONAS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8982.00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2694.60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953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REFERIDOS PROPIOS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 PERSONAS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449.10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449.10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411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REFERIDOS DE SEGUNDOS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18 PERSONAS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898.20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40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GANANCIA SEXTO 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>
                          <a:solidFill>
                            <a:srgbClr val="FF0000"/>
                          </a:solidFill>
                        </a:rPr>
                        <a:t>3143.70us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78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671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F3CA2-A569-4F54-8522-16FBCCE06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585088"/>
            <a:ext cx="9603275" cy="966224"/>
          </a:xfrm>
        </p:spPr>
        <p:txBody>
          <a:bodyPr>
            <a:noAutofit/>
          </a:bodyPr>
          <a:lstStyle/>
          <a:p>
            <a:r>
              <a:rPr lang="es-MX" sz="2400" dirty="0"/>
              <a:t>EN UN EJEMPLO CON SOLO INGRESAR 24 PERSONAS AL MES (ENTRE DIRECTOS E INDIRECTOS)VAMOS A HACER EL CALCULO DE INGRESOS RESIDUALES QUE OBTENDRIAMOS EN 6 MESES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7356FBD-A0B8-4BF7-8EBD-F12641F363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659046"/>
              </p:ext>
            </p:extLst>
          </p:nvPr>
        </p:nvGraphicFramePr>
        <p:xfrm>
          <a:off x="1450975" y="2016125"/>
          <a:ext cx="9604375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875">
                  <a:extLst>
                    <a:ext uri="{9D8B030D-6E8A-4147-A177-3AD203B41FA5}">
                      <a16:colId xmlns:a16="http://schemas.microsoft.com/office/drawing/2014/main" val="885000284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2279671516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414924419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333014882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37411100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PAQUETE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PERSONAS INGRESADAS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GANANCIA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GANACIA RESIDUAL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090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475.20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142.56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89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29.90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1435.20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430.56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98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49.90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2395.20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718.56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534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>
                          <a:solidFill>
                            <a:srgbClr val="FF0000"/>
                          </a:solidFill>
                        </a:rPr>
                        <a:t>1291.68 </a:t>
                      </a:r>
                      <a:r>
                        <a:rPr lang="es-MX" sz="3200" dirty="0" err="1">
                          <a:solidFill>
                            <a:srgbClr val="FF0000"/>
                          </a:solidFill>
                        </a:rPr>
                        <a:t>us</a:t>
                      </a:r>
                      <a:endParaRPr lang="es-MX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161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BC84DD0D-05C9-4431-9F7C-B6A0A4EE59C0}"/>
              </a:ext>
            </a:extLst>
          </p:cNvPr>
          <p:cNvSpPr txBox="1"/>
          <p:nvPr/>
        </p:nvSpPr>
        <p:spPr>
          <a:xfrm>
            <a:off x="1430779" y="4812658"/>
            <a:ext cx="9643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Este panorama puede ser ingresando solamente 6 referidos directos y 18 referidos indirectos por mes</a:t>
            </a:r>
          </a:p>
        </p:txBody>
      </p:sp>
    </p:spTree>
    <p:extLst>
      <p:ext uri="{BB962C8B-B14F-4D97-AF65-F5344CB8AC3E}">
        <p14:creationId xmlns:p14="http://schemas.microsoft.com/office/powerpoint/2010/main" val="3374701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CBC947-9989-4A28-A8CC-EEE7312A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804519"/>
            <a:ext cx="11553371" cy="1049235"/>
          </a:xfrm>
        </p:spPr>
        <p:txBody>
          <a:bodyPr>
            <a:noAutofit/>
          </a:bodyPr>
          <a:lstStyle/>
          <a:p>
            <a:pPr algn="ctr"/>
            <a:r>
              <a:rPr lang="es-MX" sz="4800" dirty="0">
                <a:solidFill>
                  <a:srgbClr val="0070C0"/>
                </a:solidFill>
              </a:rPr>
              <a:t>Aprovecha esta gran oportunidad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A27A7C-3D58-49E7-B4A6-3ED07680F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932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400" dirty="0"/>
              <a:t>Ingresa  </a:t>
            </a:r>
            <a:r>
              <a:rPr lang="en-US" sz="4400" dirty="0"/>
              <a:t>“</a:t>
            </a:r>
            <a:r>
              <a:rPr lang="en-US" sz="4400" dirty="0" err="1"/>
              <a:t>inmosa.site</a:t>
            </a:r>
            <a:r>
              <a:rPr lang="en-US" sz="4400" dirty="0"/>
              <a:t>”</a:t>
            </a:r>
          </a:p>
          <a:p>
            <a:pPr marL="0" indent="0" algn="ctr">
              <a:buNone/>
            </a:pPr>
            <a:r>
              <a:rPr lang="en-US" sz="4400" dirty="0"/>
              <a:t>Y </a:t>
            </a:r>
            <a:r>
              <a:rPr lang="en-US" sz="4400" dirty="0" err="1"/>
              <a:t>registrate</a:t>
            </a:r>
            <a:endParaRPr lang="es-MX" sz="4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25FA20B-F644-49B6-A499-154F933FCE99}"/>
              </a:ext>
            </a:extLst>
          </p:cNvPr>
          <p:cNvSpPr txBox="1"/>
          <p:nvPr/>
        </p:nvSpPr>
        <p:spPr>
          <a:xfrm>
            <a:off x="1016000" y="4427994"/>
            <a:ext cx="7881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Datos</a:t>
            </a:r>
            <a:r>
              <a:rPr lang="en-US" dirty="0"/>
              <a:t> de </a:t>
            </a:r>
            <a:r>
              <a:rPr lang="en-US" dirty="0" err="1"/>
              <a:t>contacto</a:t>
            </a:r>
            <a:endParaRPr lang="en-US" dirty="0"/>
          </a:p>
          <a:p>
            <a:r>
              <a:rPr lang="en-US" dirty="0"/>
              <a:t>Tere Elizalde</a:t>
            </a:r>
          </a:p>
          <a:p>
            <a:r>
              <a:rPr lang="en-US" dirty="0" err="1">
                <a:hlinkClick r:id="rId2"/>
              </a:rPr>
              <a:t>info@inmosa.site</a:t>
            </a:r>
            <a:endParaRPr lang="en-US" dirty="0"/>
          </a:p>
          <a:p>
            <a:r>
              <a:rPr lang="en-US" dirty="0" err="1"/>
              <a:t>Cel</a:t>
            </a:r>
            <a:r>
              <a:rPr lang="en-US" dirty="0"/>
              <a:t> 871 156 8442   Of. 871 717 2034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268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C3AA6F-8339-4E84-9E10-48EDB3FB9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es </a:t>
            </a:r>
            <a:r>
              <a:rPr lang="es-MX" dirty="0" err="1"/>
              <a:t>buiLderall</a:t>
            </a:r>
            <a:r>
              <a:rPr lang="es-MX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36FB5C-4FE6-4513-A1FC-A2848F648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2120839"/>
          </a:xfrm>
        </p:spPr>
        <p:txBody>
          <a:bodyPr/>
          <a:lstStyle/>
          <a:p>
            <a:r>
              <a:rPr lang="es-MX" dirty="0" err="1"/>
              <a:t>BuilderAll</a:t>
            </a:r>
            <a:r>
              <a:rPr lang="es-MX" dirty="0"/>
              <a:t> es una plataforma para construir sitios web para su negocio en línea.</a:t>
            </a:r>
          </a:p>
          <a:p>
            <a:r>
              <a:rPr lang="es-MX" dirty="0" err="1"/>
              <a:t>BuilderAll</a:t>
            </a:r>
            <a:r>
              <a:rPr lang="es-MX" dirty="0"/>
              <a:t> combina toda la herramienta que necesita en un producto y por lo tanto le da los mejores resultados que usted desea. </a:t>
            </a:r>
          </a:p>
          <a:p>
            <a:r>
              <a:rPr lang="es-MX" dirty="0"/>
              <a:t>Además, </a:t>
            </a:r>
            <a:r>
              <a:rPr lang="es-MX" dirty="0" err="1"/>
              <a:t>BuilderAll</a:t>
            </a:r>
            <a:r>
              <a:rPr lang="es-MX" dirty="0"/>
              <a:t> también viene con un precio muy asequible.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900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1D611E-E47A-48C9-8FA2-61B69F6A1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HERRAMIENTAS INTELIGENTES DE BUILDERALL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421FC6-6D9A-4E3B-B828-F3D29FBB2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15732"/>
            <a:ext cx="4644421" cy="3833525"/>
          </a:xfrm>
        </p:spPr>
        <p:txBody>
          <a:bodyPr>
            <a:normAutofit/>
          </a:bodyPr>
          <a:lstStyle/>
          <a:p>
            <a:r>
              <a:rPr lang="es-MX" dirty="0"/>
              <a:t>Creador de Páginas  "Arrastra y Tira"</a:t>
            </a:r>
          </a:p>
          <a:p>
            <a:r>
              <a:rPr lang="es-MX" dirty="0"/>
              <a:t>Plataforma de Mercadeo de "emails"</a:t>
            </a:r>
          </a:p>
          <a:p>
            <a:r>
              <a:rPr lang="es-MX" dirty="0"/>
              <a:t>Constructor de Blog/Páginas Responsivas</a:t>
            </a:r>
          </a:p>
          <a:p>
            <a:r>
              <a:rPr lang="es-MX" dirty="0"/>
              <a:t>Creador de Videos Animados</a:t>
            </a:r>
          </a:p>
          <a:p>
            <a:r>
              <a:rPr lang="es-MX" dirty="0"/>
              <a:t>Creador de Videos Flotantes</a:t>
            </a:r>
          </a:p>
          <a:p>
            <a:r>
              <a:rPr lang="es-MX" dirty="0"/>
              <a:t>Estudio de Diseño para Maquetas</a:t>
            </a:r>
          </a:p>
          <a:p>
            <a:endParaRPr lang="es-MX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7F13800A-EC5C-410A-8EA1-30296D1CD43C}"/>
              </a:ext>
            </a:extLst>
          </p:cNvPr>
          <p:cNvSpPr txBox="1">
            <a:spLocks/>
          </p:cNvSpPr>
          <p:nvPr/>
        </p:nvSpPr>
        <p:spPr>
          <a:xfrm>
            <a:off x="6749143" y="2043006"/>
            <a:ext cx="4305711" cy="38335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Creador de Presentaciones</a:t>
            </a:r>
          </a:p>
          <a:p>
            <a:r>
              <a:rPr lang="es-MX" dirty="0"/>
              <a:t>Herramienta de Reporte de "SEO" para tu Página</a:t>
            </a:r>
          </a:p>
          <a:p>
            <a:r>
              <a:rPr lang="es-MX" dirty="0"/>
              <a:t>"Apps" de Integración con Facebook</a:t>
            </a:r>
          </a:p>
          <a:p>
            <a:r>
              <a:rPr lang="es-MX" dirty="0"/>
              <a:t>Notificaciones de Navegador</a:t>
            </a:r>
          </a:p>
          <a:p>
            <a:r>
              <a:rPr lang="es-MX" dirty="0"/>
              <a:t>Herramientas de Captura de Prospectos</a:t>
            </a:r>
          </a:p>
          <a:p>
            <a:r>
              <a:rPr lang="pt-BR" dirty="0"/>
              <a:t>Mapa de Clicks/Áreas Populares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626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984F805-CE25-43BA-B6EC-67DB457DFF48}"/>
              </a:ext>
            </a:extLst>
          </p:cNvPr>
          <p:cNvSpPr txBox="1"/>
          <p:nvPr/>
        </p:nvSpPr>
        <p:spPr>
          <a:xfrm>
            <a:off x="624115" y="197346"/>
            <a:ext cx="1043577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0070C0"/>
                </a:solidFill>
              </a:rPr>
              <a:t>¡</a:t>
            </a:r>
            <a:r>
              <a:rPr lang="es-MX" sz="2400" dirty="0">
                <a:solidFill>
                  <a:srgbClr val="0070C0"/>
                </a:solidFill>
              </a:rPr>
              <a:t>Por Fin!, Una herramienta fácil de usar, para crear bellas páginas ilimitadas y enfocadas en conversión. Crea fácilmente poderosas páginas optimizadas para "SEO", Blogs, páginas de captura, páginas de membresías, embudos de ventas, videos, mockups, aplicaciones móviles y mucho más. </a:t>
            </a:r>
          </a:p>
          <a:p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1A4E227-E979-47D7-A34B-795F765DBC53}"/>
              </a:ext>
            </a:extLst>
          </p:cNvPr>
          <p:cNvSpPr/>
          <p:nvPr/>
        </p:nvSpPr>
        <p:spPr>
          <a:xfrm>
            <a:off x="624115" y="204400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MX" dirty="0">
                <a:solidFill>
                  <a:srgbClr val="000000"/>
                </a:solidFill>
                <a:latin typeface="inherit"/>
              </a:rPr>
              <a:t>HERRAMIENTAS PARA</a:t>
            </a:r>
          </a:p>
          <a:p>
            <a:pPr algn="r"/>
            <a:r>
              <a:rPr lang="es-MX" dirty="0">
                <a:solidFill>
                  <a:srgbClr val="000000"/>
                </a:solidFill>
                <a:latin typeface="inherit"/>
              </a:rPr>
              <a:t>AUTOMATIZAR</a:t>
            </a:r>
            <a:endParaRPr lang="es-MX" dirty="0">
              <a:solidFill>
                <a:srgbClr val="000000"/>
              </a:solidFill>
              <a:latin typeface="Lato Black"/>
            </a:endParaRPr>
          </a:p>
          <a:p>
            <a:pPr algn="r"/>
            <a:r>
              <a:rPr lang="es-MX" dirty="0">
                <a:solidFill>
                  <a:srgbClr val="2C3E50"/>
                </a:solidFill>
                <a:latin typeface="inherit"/>
              </a:rPr>
              <a:t>La única herramienta de automatización que necesitas para convertir tus prospectos en clientes leales.  Captura prospectos y conecta con tu audiencia usando flujogramas personalizados, disparadores, acciones, Emails ilimitados y un alto nivel de entregas exitosas.  </a:t>
            </a:r>
            <a:endParaRPr lang="es-MX" dirty="0">
              <a:solidFill>
                <a:srgbClr val="000000"/>
              </a:solidFill>
              <a:latin typeface="Helvetica Neue Light"/>
            </a:endParaRPr>
          </a:p>
          <a:p>
            <a:br>
              <a:rPr lang="es-MX" dirty="0">
                <a:solidFill>
                  <a:srgbClr val="333333"/>
                </a:solidFill>
                <a:latin typeface="Helvetica Neue"/>
              </a:rPr>
            </a:b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7CAE8A3-FE8D-47B7-A54A-ABB67B9D47A6}"/>
              </a:ext>
            </a:extLst>
          </p:cNvPr>
          <p:cNvSpPr/>
          <p:nvPr/>
        </p:nvSpPr>
        <p:spPr>
          <a:xfrm>
            <a:off x="5471885" y="3521334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MX" dirty="0"/>
              <a:t>Embudos de ventas listos, para que puedas</a:t>
            </a:r>
            <a:endParaRPr lang="es-MX" dirty="0">
              <a:solidFill>
                <a:srgbClr val="000000"/>
              </a:solidFill>
              <a:latin typeface="inherit"/>
            </a:endParaRPr>
          </a:p>
          <a:p>
            <a:pPr algn="r"/>
            <a:r>
              <a:rPr lang="es-MX" dirty="0">
                <a:solidFill>
                  <a:srgbClr val="000000"/>
                </a:solidFill>
                <a:latin typeface="inherit"/>
              </a:rPr>
              <a:t>VENDER</a:t>
            </a:r>
            <a:br>
              <a:rPr lang="es-MX" dirty="0">
                <a:solidFill>
                  <a:srgbClr val="2C3E50"/>
                </a:solidFill>
                <a:latin typeface="Raleway"/>
              </a:rPr>
            </a:br>
            <a:r>
              <a:rPr lang="es-MX" dirty="0">
                <a:solidFill>
                  <a:srgbClr val="2C3E50"/>
                </a:solidFill>
                <a:latin typeface="Raleway"/>
              </a:rPr>
              <a:t>Nutre tus prospectos, aumenta tus porcentajes de conversión. Monitorea tu desempeño e incentiva a tus clientes a comprar mas. Combinando la fuerza de todas las herramientas, tendrás nuestro apoyo y puedes enfocarte en aumentar tus ventas. </a:t>
            </a:r>
            <a:endParaRPr lang="es-MX" dirty="0">
              <a:solidFill>
                <a:srgbClr val="000000"/>
              </a:solidFill>
              <a:latin typeface="Helvetica Neue Light"/>
            </a:endParaRPr>
          </a:p>
          <a:p>
            <a:br>
              <a:rPr lang="es-MX" dirty="0">
                <a:solidFill>
                  <a:srgbClr val="333333"/>
                </a:solidFill>
                <a:latin typeface="Helvetica Neue"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7215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3BFCC-BBB7-4477-8FF4-E587CAE80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planes de la plataforma </a:t>
            </a:r>
            <a:r>
              <a:rPr lang="es-MX" dirty="0" err="1"/>
              <a:t>buiLderall</a:t>
            </a:r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E05291E-D8ED-4F81-A890-F8F7A2D3B4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25" r="1336" b="11731"/>
          <a:stretch/>
        </p:blipFill>
        <p:spPr>
          <a:xfrm>
            <a:off x="1677291" y="1853754"/>
            <a:ext cx="8837417" cy="39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68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7A5D6-6F31-4632-95B7-6E7B4BD2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Para ser parte de la franquicia de </a:t>
            </a:r>
            <a:r>
              <a:rPr lang="es-MX" dirty="0" err="1"/>
              <a:t>buiLderall</a:t>
            </a:r>
            <a:r>
              <a:rPr lang="es-MX" dirty="0"/>
              <a:t> debes comprar el plan de $29.90 o de $49.90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C271F4-D1C7-462D-88D2-F5ACE7103F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Si te asocias con el plan de $29.90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CAE109-BD9F-40F0-8BC8-FA02A26E9A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/>
              <a:t>El primer mes te pagan el 50% de pago de tu referido</a:t>
            </a:r>
          </a:p>
          <a:p>
            <a:r>
              <a:rPr lang="es-MX" dirty="0"/>
              <a:t>Ganas en un primer nivel solamente </a:t>
            </a:r>
            <a:r>
              <a:rPr lang="es-MX" dirty="0" err="1"/>
              <a:t>apartir</a:t>
            </a:r>
            <a:r>
              <a:rPr lang="es-MX" dirty="0"/>
              <a:t> del mes 2do te pagan 30% mientras el plan este activo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0E33A04-69ED-4C17-9509-33AB3FC4F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2490" cy="802237"/>
          </a:xfrm>
        </p:spPr>
        <p:txBody>
          <a:bodyPr/>
          <a:lstStyle/>
          <a:p>
            <a:r>
              <a:rPr lang="es-MX" dirty="0"/>
              <a:t>Si te asocias con el plan de  $ 49.90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9E85B3-84B2-490C-8CEE-2C18C5F7DAB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/>
              <a:t>El primer mes te pagan el 100% de pago de tu referido</a:t>
            </a:r>
          </a:p>
          <a:p>
            <a:r>
              <a:rPr lang="es-MX" dirty="0"/>
              <a:t>Ganas en un primer nivel a partir del mes 2do te pagan 30% mientras el plan este activo</a:t>
            </a:r>
          </a:p>
          <a:p>
            <a:r>
              <a:rPr lang="es-MX" dirty="0"/>
              <a:t>Ganas en un segundo nivel a partir del mes 2do te pagan 30% mientras el plan este activo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416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6163A-BB11-4E0C-9417-374449BA9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191" y="1056124"/>
            <a:ext cx="9607661" cy="804358"/>
          </a:xfrm>
        </p:spPr>
        <p:txBody>
          <a:bodyPr/>
          <a:lstStyle/>
          <a:p>
            <a:pPr algn="ctr"/>
            <a:r>
              <a:rPr lang="es-MX" dirty="0"/>
              <a:t>¿qué plan me conviene?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20E0ED-E5CC-4B95-A531-B502168C5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191" y="1839566"/>
            <a:ext cx="4645152" cy="444897"/>
          </a:xfrm>
        </p:spPr>
        <p:txBody>
          <a:bodyPr/>
          <a:lstStyle/>
          <a:p>
            <a:pPr algn="ctr"/>
            <a:r>
              <a:rPr lang="es-MX" dirty="0"/>
              <a:t>Plan de $29.90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EBFD77-3D49-4694-A550-6834CAD17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345299"/>
            <a:ext cx="4645152" cy="2270245"/>
          </a:xfrm>
        </p:spPr>
        <p:txBody>
          <a:bodyPr>
            <a:normAutofit fontScale="85000" lnSpcReduction="10000"/>
          </a:bodyPr>
          <a:lstStyle/>
          <a:p>
            <a:r>
              <a:rPr lang="es-MX" dirty="0"/>
              <a:t>Si asocias a 5 personas con el plan de 29.90</a:t>
            </a:r>
          </a:p>
          <a:p>
            <a:r>
              <a:rPr lang="es-MX" dirty="0"/>
              <a:t>Primer mes  obtienes una ganancia de $74.75</a:t>
            </a:r>
          </a:p>
          <a:p>
            <a:r>
              <a:rPr lang="es-MX" dirty="0"/>
              <a:t>Segundo mes ingreso residual $44.85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4E187C-977E-4E99-8463-77A5D464B0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2362" y="1843314"/>
            <a:ext cx="4645152" cy="444897"/>
          </a:xfrm>
        </p:spPr>
        <p:txBody>
          <a:bodyPr/>
          <a:lstStyle/>
          <a:p>
            <a:pPr algn="ctr"/>
            <a:r>
              <a:rPr lang="es-MX" dirty="0"/>
              <a:t>Plan de $49.90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AE6185-D2B5-444E-A371-515FA4F04E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342521"/>
            <a:ext cx="4645152" cy="2490735"/>
          </a:xfrm>
        </p:spPr>
        <p:txBody>
          <a:bodyPr>
            <a:normAutofit fontScale="85000" lnSpcReduction="10000"/>
          </a:bodyPr>
          <a:lstStyle/>
          <a:p>
            <a:r>
              <a:rPr lang="es-MX" dirty="0"/>
              <a:t>Si asocias a 5 personas con el plan de $ 29.90</a:t>
            </a:r>
          </a:p>
          <a:p>
            <a:r>
              <a:rPr lang="es-MX" dirty="0"/>
              <a:t>Primer mes  obtienes una ganancia de $149.50</a:t>
            </a:r>
          </a:p>
          <a:p>
            <a:r>
              <a:rPr lang="es-MX" dirty="0"/>
              <a:t>Segundo mes ingreso residual $44.85</a:t>
            </a:r>
          </a:p>
          <a:p>
            <a:r>
              <a:rPr lang="es-MX" dirty="0"/>
              <a:t>Y puedes obtener ingresos residuales de tu segundo nivel</a:t>
            </a:r>
          </a:p>
          <a:p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F341930-C658-47B5-8A9D-B1F4B33A4CC9}"/>
              </a:ext>
            </a:extLst>
          </p:cNvPr>
          <p:cNvSpPr txBox="1"/>
          <p:nvPr/>
        </p:nvSpPr>
        <p:spPr>
          <a:xfrm>
            <a:off x="1734021" y="4847769"/>
            <a:ext cx="9356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FF0000"/>
                </a:solidFill>
              </a:rPr>
              <a:t>COMO VES CON EL MISMO ESFUERZO GANAS MAS CON EL PLAN DE $49.90</a:t>
            </a:r>
          </a:p>
        </p:txBody>
      </p:sp>
    </p:spTree>
    <p:extLst>
      <p:ext uri="{BB962C8B-B14F-4D97-AF65-F5344CB8AC3E}">
        <p14:creationId xmlns:p14="http://schemas.microsoft.com/office/powerpoint/2010/main" val="9667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1B4FF-3904-4401-A861-EBC7773CC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986" y="1582401"/>
            <a:ext cx="3273099" cy="957256"/>
          </a:xfrm>
        </p:spPr>
        <p:txBody>
          <a:bodyPr/>
          <a:lstStyle/>
          <a:p>
            <a:r>
              <a:rPr lang="es-MX" dirty="0"/>
              <a:t>Como se gana en el primer nivel 49.90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A4FAF5-319B-4E57-A098-4961C31B8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2863" y="2061028"/>
            <a:ext cx="6012470" cy="957257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EJEMPLO POR PLAN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F125FF-0B94-4E9C-981B-08BB98343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4072" y="3244779"/>
            <a:ext cx="3275013" cy="2248181"/>
          </a:xfrm>
        </p:spPr>
        <p:txBody>
          <a:bodyPr>
            <a:normAutofit/>
          </a:bodyPr>
          <a:lstStyle/>
          <a:p>
            <a:r>
              <a:rPr lang="es-MX" dirty="0"/>
              <a:t>Cuando tu tienes un referido directo</a:t>
            </a:r>
          </a:p>
          <a:p>
            <a:r>
              <a:rPr lang="es-MX" dirty="0"/>
              <a:t>1 mes te dan el 100% del costo el plan</a:t>
            </a:r>
          </a:p>
          <a:p>
            <a:r>
              <a:rPr lang="es-MX" dirty="0"/>
              <a:t>2 me te dan el 30% del costo de plan</a:t>
            </a:r>
          </a:p>
          <a:p>
            <a:r>
              <a:rPr lang="es-MX" dirty="0"/>
              <a:t>Del segundo en delante mientras este activo el plan te dan el 30%</a:t>
            </a:r>
          </a:p>
          <a:p>
            <a:endParaRPr lang="es-MX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5D43D25-044D-4A42-A11A-C74942BC5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219551"/>
              </p:ext>
            </p:extLst>
          </p:nvPr>
        </p:nvGraphicFramePr>
        <p:xfrm>
          <a:off x="5422863" y="3244779"/>
          <a:ext cx="525417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514">
                  <a:extLst>
                    <a:ext uri="{9D8B030D-6E8A-4147-A177-3AD203B41FA5}">
                      <a16:colId xmlns:a16="http://schemas.microsoft.com/office/drawing/2014/main" val="3355902564"/>
                    </a:ext>
                  </a:extLst>
                </a:gridCol>
                <a:gridCol w="923834">
                  <a:extLst>
                    <a:ext uri="{9D8B030D-6E8A-4147-A177-3AD203B41FA5}">
                      <a16:colId xmlns:a16="http://schemas.microsoft.com/office/drawing/2014/main" val="3667012921"/>
                    </a:ext>
                  </a:extLst>
                </a:gridCol>
                <a:gridCol w="933994">
                  <a:extLst>
                    <a:ext uri="{9D8B030D-6E8A-4147-A177-3AD203B41FA5}">
                      <a16:colId xmlns:a16="http://schemas.microsoft.com/office/drawing/2014/main" val="2551753674"/>
                    </a:ext>
                  </a:extLst>
                </a:gridCol>
                <a:gridCol w="1349829">
                  <a:extLst>
                    <a:ext uri="{9D8B030D-6E8A-4147-A177-3AD203B41FA5}">
                      <a16:colId xmlns:a16="http://schemas.microsoft.com/office/drawing/2014/main" val="4001966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$29.90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$49.90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499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1ER 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29.90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49.90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829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2DO 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2.97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8.97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14.97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061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MIENTRA ESTE ACTIVO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2.97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8.97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14.97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742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96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1B4FF-3904-4401-A861-EBC7773CC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986" y="1582401"/>
            <a:ext cx="3273099" cy="957256"/>
          </a:xfrm>
        </p:spPr>
        <p:txBody>
          <a:bodyPr>
            <a:normAutofit fontScale="90000"/>
          </a:bodyPr>
          <a:lstStyle/>
          <a:p>
            <a:r>
              <a:rPr lang="es-MX" dirty="0"/>
              <a:t>Como se gana en el SEGUNDO nivel 49.90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A4FAF5-319B-4E57-A098-4961C31B8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2863" y="2061028"/>
            <a:ext cx="6012470" cy="957257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EJEMPLO POR PAQUETE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F125FF-0B94-4E9C-981B-08BB98343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4072" y="3244779"/>
            <a:ext cx="3275013" cy="2248181"/>
          </a:xfrm>
        </p:spPr>
        <p:txBody>
          <a:bodyPr>
            <a:normAutofit/>
          </a:bodyPr>
          <a:lstStyle/>
          <a:p>
            <a:r>
              <a:rPr lang="es-MX" dirty="0"/>
              <a:t>Cuando tu referido directo tiene referidos</a:t>
            </a:r>
          </a:p>
          <a:p>
            <a:r>
              <a:rPr lang="es-MX" dirty="0"/>
              <a:t>1 mes te dan el 0% del costo el plan</a:t>
            </a:r>
          </a:p>
          <a:p>
            <a:r>
              <a:rPr lang="es-MX" dirty="0"/>
              <a:t>2 me te dan el 30% del costo de plan</a:t>
            </a:r>
          </a:p>
          <a:p>
            <a:r>
              <a:rPr lang="es-MX" dirty="0"/>
              <a:t>Del segundo en delante mientras este activo el plan te dan el 30%</a:t>
            </a:r>
          </a:p>
          <a:p>
            <a:endParaRPr lang="es-MX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5D43D25-044D-4A42-A11A-C74942BC5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972484"/>
              </p:ext>
            </p:extLst>
          </p:nvPr>
        </p:nvGraphicFramePr>
        <p:xfrm>
          <a:off x="5422863" y="3244779"/>
          <a:ext cx="525417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514">
                  <a:extLst>
                    <a:ext uri="{9D8B030D-6E8A-4147-A177-3AD203B41FA5}">
                      <a16:colId xmlns:a16="http://schemas.microsoft.com/office/drawing/2014/main" val="3355902564"/>
                    </a:ext>
                  </a:extLst>
                </a:gridCol>
                <a:gridCol w="923834">
                  <a:extLst>
                    <a:ext uri="{9D8B030D-6E8A-4147-A177-3AD203B41FA5}">
                      <a16:colId xmlns:a16="http://schemas.microsoft.com/office/drawing/2014/main" val="3667012921"/>
                    </a:ext>
                  </a:extLst>
                </a:gridCol>
                <a:gridCol w="933994">
                  <a:extLst>
                    <a:ext uri="{9D8B030D-6E8A-4147-A177-3AD203B41FA5}">
                      <a16:colId xmlns:a16="http://schemas.microsoft.com/office/drawing/2014/main" val="2551753674"/>
                    </a:ext>
                  </a:extLst>
                </a:gridCol>
                <a:gridCol w="1349829">
                  <a:extLst>
                    <a:ext uri="{9D8B030D-6E8A-4147-A177-3AD203B41FA5}">
                      <a16:colId xmlns:a16="http://schemas.microsoft.com/office/drawing/2014/main" val="4001966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$29.90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$49.90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499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1ER 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$ 0.00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$ 0.00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$ 0.00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829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2DO 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$ 2.97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$ 8.97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$ 14.97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061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MIENTRA ESTE ACTIVO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$ 2.97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$ 8.97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$ 14.97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742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85549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3507</TotalTime>
  <Words>759</Words>
  <Application>Microsoft Office PowerPoint</Application>
  <PresentationFormat>Panorámica</PresentationFormat>
  <Paragraphs>172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Gill Sans MT</vt:lpstr>
      <vt:lpstr>Helvetica Neue</vt:lpstr>
      <vt:lpstr>Helvetica Neue Light</vt:lpstr>
      <vt:lpstr>inherit</vt:lpstr>
      <vt:lpstr>Lato Black</vt:lpstr>
      <vt:lpstr>Raleway</vt:lpstr>
      <vt:lpstr>Galería</vt:lpstr>
      <vt:lpstr>BUILDERALL</vt:lpstr>
      <vt:lpstr>¿Qué es buiLderall?</vt:lpstr>
      <vt:lpstr>HERRAMIENTAS INTELIGENTES DE BUILDERALL</vt:lpstr>
      <vt:lpstr>Presentación de PowerPoint</vt:lpstr>
      <vt:lpstr>planes de la plataforma buiLderall</vt:lpstr>
      <vt:lpstr>Para ser parte de la franquicia de buiLderall debes comprar el plan de $29.90 o de $49.90</vt:lpstr>
      <vt:lpstr>¿qué plan me conviene?</vt:lpstr>
      <vt:lpstr>Como se gana en el primer nivel 49.90</vt:lpstr>
      <vt:lpstr>Como se gana en el SEGUNDO nivel 49.90</vt:lpstr>
      <vt:lpstr>Ingreso residual</vt:lpstr>
      <vt:lpstr>Como ganar ingresos residuales desde la primer semana</vt:lpstr>
      <vt:lpstr>Segundo mes</vt:lpstr>
      <vt:lpstr>SEXTO mes</vt:lpstr>
      <vt:lpstr>EN UN EJEMPLO CON SOLO INGRESAR 24 PERSONAS AL MES (ENTRE DIRECTOS E INDIRECTOS)VAMOS A HACER EL CALCULO DE INGRESOS RESIDUALES QUE OBTENDRIAMOS EN 6 MESES</vt:lpstr>
      <vt:lpstr>Aprovecha esta gran oportunidad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BUIDERALL</dc:title>
  <dc:creator>MARIA TERESA ELIZALDE</dc:creator>
  <cp:lastModifiedBy>MARIA TERESA ELIZALDE</cp:lastModifiedBy>
  <cp:revision>24</cp:revision>
  <dcterms:created xsi:type="dcterms:W3CDTF">2018-06-22T18:24:25Z</dcterms:created>
  <dcterms:modified xsi:type="dcterms:W3CDTF">2018-06-28T19:14:20Z</dcterms:modified>
</cp:coreProperties>
</file>